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275" r:id="rId5"/>
    <p:sldId id="276" r:id="rId6"/>
    <p:sldId id="259" r:id="rId7"/>
    <p:sldId id="260" r:id="rId8"/>
    <p:sldId id="277" r:id="rId9"/>
    <p:sldId id="278" r:id="rId10"/>
    <p:sldId id="279" r:id="rId11"/>
    <p:sldId id="281" r:id="rId12"/>
    <p:sldId id="280" r:id="rId13"/>
    <p:sldId id="282" r:id="rId14"/>
    <p:sldId id="283" r:id="rId15"/>
    <p:sldId id="284" r:id="rId16"/>
    <p:sldId id="261" r:id="rId17"/>
    <p:sldId id="285" r:id="rId18"/>
    <p:sldId id="286" r:id="rId19"/>
    <p:sldId id="287" r:id="rId20"/>
    <p:sldId id="288" r:id="rId21"/>
    <p:sldId id="289" r:id="rId22"/>
    <p:sldId id="298" r:id="rId23"/>
    <p:sldId id="300" r:id="rId24"/>
    <p:sldId id="301" r:id="rId25"/>
    <p:sldId id="302" r:id="rId26"/>
    <p:sldId id="262" r:id="rId27"/>
    <p:sldId id="303" r:id="rId28"/>
    <p:sldId id="304" r:id="rId29"/>
    <p:sldId id="305" r:id="rId30"/>
    <p:sldId id="306" r:id="rId31"/>
    <p:sldId id="319" r:id="rId32"/>
    <p:sldId id="308" r:id="rId33"/>
    <p:sldId id="309" r:id="rId34"/>
    <p:sldId id="313" r:id="rId35"/>
    <p:sldId id="314" r:id="rId36"/>
    <p:sldId id="320" r:id="rId37"/>
    <p:sldId id="315" r:id="rId38"/>
    <p:sldId id="316" r:id="rId39"/>
    <p:sldId id="318" r:id="rId40"/>
    <p:sldId id="297" r:id="rId41"/>
    <p:sldId id="290" r:id="rId42"/>
    <p:sldId id="291" r:id="rId43"/>
    <p:sldId id="292" r:id="rId44"/>
    <p:sldId id="293" r:id="rId45"/>
    <p:sldId id="294" r:id="rId46"/>
    <p:sldId id="295" r:id="rId47"/>
    <p:sldId id="299" r:id="rId48"/>
    <p:sldId id="310" r:id="rId49"/>
    <p:sldId id="321" r:id="rId50"/>
    <p:sldId id="322" r:id="rId51"/>
    <p:sldId id="323" r:id="rId52"/>
    <p:sldId id="324" r:id="rId53"/>
    <p:sldId id="328" r:id="rId54"/>
    <p:sldId id="325" r:id="rId55"/>
    <p:sldId id="329" r:id="rId56"/>
    <p:sldId id="330" r:id="rId57"/>
    <p:sldId id="326" r:id="rId58"/>
    <p:sldId id="331" r:id="rId59"/>
    <p:sldId id="332" r:id="rId60"/>
    <p:sldId id="327" r:id="rId61"/>
    <p:sldId id="333" r:id="rId62"/>
    <p:sldId id="311" r:id="rId63"/>
    <p:sldId id="336" r:id="rId64"/>
    <p:sldId id="341" r:id="rId65"/>
    <p:sldId id="335" r:id="rId66"/>
    <p:sldId id="342" r:id="rId67"/>
    <p:sldId id="334" r:id="rId68"/>
    <p:sldId id="337" r:id="rId69"/>
    <p:sldId id="338" r:id="rId70"/>
    <p:sldId id="340" r:id="rId71"/>
    <p:sldId id="312" r:id="rId72"/>
    <p:sldId id="339" r:id="rId73"/>
    <p:sldId id="343" r:id="rId74"/>
    <p:sldId id="344" r:id="rId75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66" autoAdjust="0"/>
  </p:normalViewPr>
  <p:slideViewPr>
    <p:cSldViewPr>
      <p:cViewPr>
        <p:scale>
          <a:sx n="60" d="100"/>
          <a:sy n="60" d="100"/>
        </p:scale>
        <p:origin x="-1656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14366-EF56-4222-AC77-A6D265949F13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F0B1B-3BF6-4A8C-B758-5C10E0AA59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0805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avbeseda.ru/library/index.php?page=author&amp;id=101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81692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68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69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70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72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73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74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Можете после ответа посоветовать найти им эту короткую статью и прочитать. Называется статья: </a:t>
            </a:r>
            <a:endParaRPr lang="lt-LT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t-L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Тысячелетие</a:t>
            </a:r>
            <a:r>
              <a:rPr lang="lt-L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крещения</a:t>
            </a:r>
            <a:r>
              <a:rPr lang="lt-L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Руси</a:t>
            </a:r>
            <a:r>
              <a:rPr lang="lt-L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(автор </a:t>
            </a:r>
            <a:r>
              <a:rPr lang="lt-LT" sz="12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Раушенбах</a:t>
            </a:r>
            <a:r>
              <a:rPr lang="lt-LT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Б.В, </a:t>
            </a:r>
            <a:r>
              <a:rPr lang="lt-LT" sz="12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академик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lt-LT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рассказать:</a:t>
            </a: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публикации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редакции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Коммуниста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раздавались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возмущенные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звонки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атеистов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вступать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полемику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Раушенбахом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страницах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никто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захотел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возразить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нечего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полемизировать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невозможно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потому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статье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приводились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неоспоримые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факты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захотел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купить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несколько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экземпляров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собственной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статьей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отправился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газетному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киоску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всегда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лежали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разные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номера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Коммуниста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Этого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номера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оказалось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оказалось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других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киосках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Пришлось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звонить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редакцию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сотрудник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смехом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уверил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проблемы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ходим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обедать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столовую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ЦК,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Коммуниста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угодно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куплю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десять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экземпляров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могли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дарить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друзьям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...” В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столовой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ЦК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двенадцатого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номера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Коммуниста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появление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скандальной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статьи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известного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академика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партийном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печатном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органе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вызвало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настоящий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моментально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расхватали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Пришлось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автору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довольствоваться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единственным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экземпляром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уступил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ему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работников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редакции</a:t>
            </a:r>
            <a:r>
              <a:rPr lang="lt-LT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51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33489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рассказ о выборе веры</a:t>
            </a: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выступление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Киеве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представителей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Византии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православие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</a:p>
          <a:p>
            <a:pPr lvl="0"/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Волжской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Булгарии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ислам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</a:p>
          <a:p>
            <a:pPr lvl="0"/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Хазарии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иудаизм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папы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римского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(«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пришли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немцы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католичество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 Владимира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«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иных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отвергнуты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Богом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рассеяны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любил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закон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рассеяны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чужим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землям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хотите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?»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59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2303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Херсонес. </a:t>
            </a: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Василий.</a:t>
            </a: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одной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стороны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демонстрировал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свою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силу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независимость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акта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крещения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Византии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другой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стороны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принятием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нового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подчеркивал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союзнические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даже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патрональные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отношения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понуждавшим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крещению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императором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Правда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имени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учитывалось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номинативное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значение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lt-L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</a:t>
            </a:r>
            <a:r>
              <a:rPr lang="lt-L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переводится</a:t>
            </a:r>
            <a:r>
              <a:rPr lang="lt-L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</a:t>
            </a:r>
            <a:r>
              <a:rPr lang="lt-L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греческого</a:t>
            </a:r>
            <a:r>
              <a:rPr lang="lt-L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lt-L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lt-L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царский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князем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крестилась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часть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его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дружины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61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63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64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65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66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F0B1B-3BF6-4A8C-B758-5C10E0AA59B3}" type="slidenum">
              <a:rPr lang="lt-LT" smtClean="0"/>
              <a:t>67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238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7428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877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3912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776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760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6011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929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571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908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0385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99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3AFA-AA2E-4C93-B19D-57D54B99ACFE}" type="datetimeFigureOut">
              <a:rPr lang="lt-LT" smtClean="0"/>
              <a:t>2015.04.17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07AD-D764-4172-90F9-78A8DC7EB2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1595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azbyka.ru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6421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Светлое Христово Воскресение.</a:t>
            </a:r>
            <a:endParaRPr lang="lt-LT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36210"/>
            <a:ext cx="8488861" cy="3769054"/>
          </a:xfrm>
        </p:spPr>
      </p:pic>
    </p:spTree>
    <p:extLst>
      <p:ext uri="{BB962C8B-B14F-4D97-AF65-F5344CB8AC3E}">
        <p14:creationId xmlns:p14="http://schemas.microsoft.com/office/powerpoint/2010/main" val="9066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4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 до сих пор используют в религиозных обрядах по всему миру. 77 частей ЭТОГО составляют единое целое. Дэн Браун упоминает ЭТО в своей книге «Код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ДаВинчи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» в качестве источника информации о «Священном Граале». Назовите ЭТО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09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           4. </a:t>
            </a: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	БИБЛИЯ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8358">
            <a:off x="4482763" y="2076080"/>
            <a:ext cx="2950245" cy="41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5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Этот святой родился 150 лет назад  в городке Клин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Торопецкого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уезда Псковской губернии, в семье потомственного священника. По словам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современников,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«с детства он был очень добродушным, кротким и богобоязненным без лукавства и святошества», среди своих товарищей по Псковской семинарии имел шутливое прозвище «Архиерей». 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709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           5. </a:t>
            </a: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СВЯТИТЕЛЬ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ТИХОН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Беллавин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)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07" y="836712"/>
            <a:ext cx="1949909" cy="2780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12" y="1772816"/>
            <a:ext cx="3154412" cy="46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88035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6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 2015 году исполняется 25 лет со дня прославления Русской Православной Церковью </a:t>
            </a:r>
          </a:p>
          <a:p>
            <a:pPr algn="ctr"/>
            <a:r>
              <a:rPr lang="ru-RU" sz="2500" b="1" i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этого святого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Этот известный пастырь поражал многих своим образом жизни: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е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имел </a:t>
            </a:r>
          </a:p>
          <a:p>
            <a:pPr algn="ctr"/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личного времени. Спал очень 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мало, около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3-4 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часов.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 таком режиме он жил </a:t>
            </a:r>
          </a:p>
          <a:p>
            <a:pPr algn="ctr"/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ежедневно в течение нескольких десятилетий. Был известен как большой подвижник и </a:t>
            </a:r>
          </a:p>
          <a:p>
            <a:pPr algn="ctr"/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популяризатор трезвеннического движения в Российской Империи. Был настоятелем собора в Кронштадте.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34016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           </a:t>
            </a:r>
            <a:r>
              <a:rPr 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6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	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Святой праведный</a:t>
            </a:r>
            <a:b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Иоанн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Кронштадтский</a:t>
            </a:r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0" y="903684"/>
            <a:ext cx="2982864" cy="374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08920"/>
            <a:ext cx="2716806" cy="385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2695"/>
            <a:ext cx="5102447" cy="597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88042"/>
            <a:ext cx="33843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7.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12 апреля (в этом году) все православные христиане празднуют Пасху, светлое Христово Воскресение. А ровно через две недели после Пасхи мы вспоминаем ___________. В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этот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день все поздравляют православных женщин, которые сегодня как когда-то ученицы Христа, не только заботятся о родных и близких и хранят тепло домашнего очага, но и молятся о благоденствии и спокойствии во всем мире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Надо вставить пропущенное слово (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составное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из двух слов).</a:t>
            </a:r>
          </a:p>
          <a:p>
            <a:pPr algn="ctr"/>
            <a:endParaRPr lang="lt-LT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92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764704"/>
            <a:ext cx="8507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7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: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…</a:t>
            </a:r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А 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ровно через две недели после Пасхи мы вспоминаем </a:t>
            </a:r>
            <a:endParaRPr lang="ru-RU" sz="2400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жен-мироносиц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endParaRPr lang="lt-LT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78" y="2924944"/>
            <a:ext cx="5424404" cy="360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6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76470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8. В православной традиции почитаются разные иконы Пресвятой Богородицы. Как называется представленный образ.</a:t>
            </a:r>
            <a:endParaRPr lang="lt-L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80928"/>
            <a:ext cx="3126019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0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          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8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	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Остробрамская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икона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Божией Матери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97" y="2420888"/>
            <a:ext cx="3126019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3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Интеллектуальное шоу</a:t>
            </a:r>
            <a:endParaRPr lang="lt-L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/>
              <a:t>Правила:</a:t>
            </a:r>
          </a:p>
          <a:p>
            <a:r>
              <a:rPr lang="ru-RU" dirty="0" smtClean="0"/>
              <a:t>Игра командная – надо совещаться;</a:t>
            </a:r>
          </a:p>
          <a:p>
            <a:r>
              <a:rPr lang="ru-RU" dirty="0" smtClean="0"/>
              <a:t>Ответ записываем на листик с названием своей команды и отдаем «ласточкам»;</a:t>
            </a:r>
          </a:p>
          <a:p>
            <a:endParaRPr lang="ru-RU" u="sng" dirty="0" smtClean="0"/>
          </a:p>
          <a:p>
            <a:r>
              <a:rPr lang="ru-RU" dirty="0" smtClean="0"/>
              <a:t>Соревнуемся ради знаний и теплого общения;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524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9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	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инициативе князя Владимира в Киеве в честь Успения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Пресвятой Богородицы была построена первая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каменная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церковь.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 народе ее называли «десятинной». Почему?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45" y="3717032"/>
            <a:ext cx="410876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1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 startAt="9"/>
            </a:pP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ОТВЕТ</a:t>
            </a:r>
            <a:endParaRPr lang="ru-RU" sz="3000" i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514350" indent="-514350" algn="ctr">
              <a:buAutoNum type="arabicPeriod" startAt="9"/>
            </a:pPr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Князь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выделил на храм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десятую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часть от всех своих «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имений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»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45" y="3717032"/>
            <a:ext cx="410876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 startAt="10"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 церковных кругах живет предание, которое рассказывает, что в определенный момент Литургии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бабушки, не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дослышав текст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молитвы,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откладывали </a:t>
            </a:r>
            <a:r>
              <a:rPr lang="ru-RU" sz="3200" b="1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 печенью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Процитируйте, что это за место?</a:t>
            </a:r>
          </a:p>
        </p:txBody>
      </p:sp>
    </p:spTree>
    <p:extLst>
      <p:ext uri="{BB962C8B-B14F-4D97-AF65-F5344CB8AC3E}">
        <p14:creationId xmlns:p14="http://schemas.microsoft.com/office/powerpoint/2010/main" val="18618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85816"/>
            <a:ext cx="2949568" cy="225555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76470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 startAt="10"/>
            </a:pP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pPr marL="514350" indent="-514350" algn="ctr">
              <a:buAutoNum type="arabicPeriod" startAt="10"/>
            </a:pPr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514350" indent="-514350" algn="ctr">
              <a:buAutoNum type="arabicPeriod" startAt="10"/>
            </a:pP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0" y="1268760"/>
            <a:ext cx="6987188" cy="37444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1720" y="2924944"/>
            <a:ext cx="3240360" cy="576064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4267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19256" cy="1498178"/>
          </a:xfrm>
        </p:spPr>
        <p:txBody>
          <a:bodyPr>
            <a:noAutofit/>
          </a:bodyPr>
          <a:lstStyle/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48880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</a:t>
            </a:r>
            <a:r>
              <a:rPr lang="ru-RU" sz="4400" b="1" baseline="30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</a:t>
            </a:r>
            <a:r>
              <a:rPr lang="ru-RU" sz="44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й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Тур –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ВИЗУАЛЬНЫЙ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(5 вопросов)</a:t>
            </a:r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020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11. Вам дается минута. Вы внимательно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должны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рассмотреть все детали изображения. После чего, Вы услышите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вопрос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</a:p>
          <a:p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Тема:</a:t>
            </a:r>
          </a:p>
          <a:p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	«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Пустите детей приходить ко Мне, и не препятствуйте им; ибо таковых есть Царствие Божие» (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Мк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10, 14)</a:t>
            </a: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32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77" y="1170384"/>
            <a:ext cx="6901215" cy="54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11. Какое количество детей изображено на иконе?</a:t>
            </a:r>
          </a:p>
          <a:p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Тема:</a:t>
            </a:r>
          </a:p>
          <a:p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	«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Пустите детей приходить ко Мне, и не препятствуйте им; ибо таковых есть Царствие Божие» (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Мк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10, 14)</a:t>
            </a: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42" y="692696"/>
            <a:ext cx="4337762" cy="3456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548680"/>
            <a:ext cx="44644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Вокруг Спасителя стояли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Все, кто хотел себя спасти.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 стопам повергнуты печали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Без всякой зависти и льсти.</a:t>
            </a: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 мир стремится к исцеленью -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Блажен, кто первым подойдет.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Бог примет, значит все сомненья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Сметет поток нездешних вод! </a:t>
            </a: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Однако просит расступиться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 пропустить детей к Нему,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Разрушить ветхие границы,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Чтоб свет быстрей рассеял тьму. </a:t>
            </a: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"О люди, помогите быстро -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Пустите самых малых чад,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Чтоб края ризы золотистой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Коснулись, в Мой вступивши сад!" </a:t>
            </a: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9180" y="4482986"/>
            <a:ext cx="4109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Сказал, чтоб были все как дети,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Чья к Богу чистая любовь.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 Он </a:t>
            </a:r>
            <a:r>
              <a:rPr lang="ru-RU" sz="2000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любовию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ответит,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Чтоб просветлели духом вновь. </a:t>
            </a:r>
            <a:endParaRPr lang="ru-RU" sz="2000" i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r"/>
            <a:r>
              <a:rPr lang="ru-RU" sz="16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игумен Дионисий (</a:t>
            </a:r>
            <a:r>
              <a:rPr lang="ru-RU" sz="1600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Шлёнов</a:t>
            </a:r>
            <a:r>
              <a:rPr lang="ru-RU" sz="16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)</a:t>
            </a:r>
          </a:p>
          <a:p>
            <a:endParaRPr lang="lt-LT" sz="20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1465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12. О чем говорит данная композиция?</a:t>
            </a: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6318394" cy="3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5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19256" cy="1498178"/>
          </a:xfrm>
        </p:spPr>
        <p:txBody>
          <a:bodyPr>
            <a:noAutofit/>
          </a:bodyPr>
          <a:lstStyle/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48880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1ый Тур – Разминка</a:t>
            </a:r>
            <a:b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(10 вопросов)</a:t>
            </a:r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34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40324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13. Перед Вами представлена мантия митрополита. Назовите предполагаемое имя ее собственника.</a:t>
            </a: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42" y="836712"/>
            <a:ext cx="4197011" cy="558924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116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14. Перед Вами картинки из детской библии. Назовите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сюжет, изображенный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на картинках.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3" y="2852936"/>
            <a:ext cx="7427064" cy="3600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49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15. Перед Вами ребус ремикса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песни,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исполняемой в лагерях ПБЛ.</a:t>
            </a:r>
            <a:r>
              <a:rPr 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83" y="2096099"/>
            <a:ext cx="1856710" cy="2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96098"/>
            <a:ext cx="2196998" cy="2196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2" y="2096099"/>
            <a:ext cx="3501032" cy="21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4" y="4286974"/>
            <a:ext cx="2209800" cy="20669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40" y="4286974"/>
            <a:ext cx="171132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8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19256" cy="1498178"/>
          </a:xfrm>
        </p:spPr>
        <p:txBody>
          <a:bodyPr>
            <a:noAutofit/>
          </a:bodyPr>
          <a:lstStyle/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348880"/>
            <a:ext cx="9036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</a:t>
            </a:r>
            <a:r>
              <a:rPr lang="ru-RU" sz="44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ий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Тур –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НЕПОЛНОЦЕННЫЙ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(5 </a:t>
            </a:r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вопросов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)</a:t>
            </a:r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76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16. Вставьте пропущенное слово: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…- играет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роль мистического посредника между миром земным и миром 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небесным.</a:t>
            </a:r>
            <a:r>
              <a:rPr lang="lt-LT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  <a:hlinkClick r:id="rId2"/>
              </a:rPr>
              <a:t>http</a:t>
            </a:r>
            <a:r>
              <a:rPr lang="lt-LT" sz="16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  <a:hlinkClick r:id="rId2"/>
              </a:rPr>
              <a:t>://azbyka.ru</a:t>
            </a:r>
            <a:r>
              <a:rPr lang="lt-LT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  <a:hlinkClick r:id="rId2"/>
              </a:rPr>
              <a:t>/</a:t>
            </a:r>
            <a:endParaRPr lang="ru-RU" sz="25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r"/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…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– ответ Церкви на вопиющую потребность нашей 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природы. </a:t>
            </a:r>
            <a:b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св. прав. Иоанн Кронштадтский</a:t>
            </a:r>
            <a:endParaRPr lang="ru-RU" sz="25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Одновременно с этим русские 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… стали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предметом спекуляции, контрабанды, 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подделок. </a:t>
            </a:r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И.К</a:t>
            </a:r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Языкова.</a:t>
            </a:r>
          </a:p>
          <a:p>
            <a:pPr algn="r"/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Каждый человек — это 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…, 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которую нужно отреставрировать, чтобы увидеть Лик Божий. </a:t>
            </a:r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Митрополит Антоний Сурожский Источник</a:t>
            </a:r>
          </a:p>
        </p:txBody>
      </p:sp>
    </p:spTree>
    <p:extLst>
      <p:ext uri="{BB962C8B-B14F-4D97-AF65-F5344CB8AC3E}">
        <p14:creationId xmlns:p14="http://schemas.microsoft.com/office/powerpoint/2010/main" val="34562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17. Фрагмент иконы какого двунадесятого праздника Вам представлен? </a:t>
            </a: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4" y="2963416"/>
            <a:ext cx="8279950" cy="255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7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17. ОТВЕТ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ВХОД ГОСПОДЕНЬ ВО ИЕРУСАЛИМ</a:t>
            </a:r>
            <a:b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ВЕРБНОЕ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ВОСКРЕСЕНИЕ) </a:t>
            </a: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52" y="836712"/>
            <a:ext cx="4315936" cy="547260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673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18. ВОПРОС ОТ УЧАСТНИКОВ!!!</a:t>
            </a: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17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19. ХХХХХХХ</a:t>
            </a: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17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20. Разгадайте ребус.</a:t>
            </a: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4" y="1848599"/>
            <a:ext cx="7959330" cy="4604737"/>
          </a:xfrm>
          <a:prstGeom prst="rect">
            <a:avLst/>
          </a:prstGeom>
          <a:noFill/>
          <a:ln w="9525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78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56256"/>
            <a:ext cx="8229600" cy="23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24744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1. ЭТО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то, что крайне необходимо для успешного участия во всех олимпиадах.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 в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нашей в том числе!!! Составьте слово, используя все буквы. На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рисунк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е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есть подсказка.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292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19256" cy="1498178"/>
          </a:xfrm>
        </p:spPr>
        <p:txBody>
          <a:bodyPr>
            <a:noAutofit/>
          </a:bodyPr>
          <a:lstStyle/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48880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4</a:t>
            </a:r>
            <a:r>
              <a:rPr lang="ru-RU" sz="44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ый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Тур –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ПОДСКАЗКА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(6 подсказок)</a:t>
            </a:r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40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21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есть одно из таинственных явлений христианской жизни. «Имя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ЭТОГО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есть чудно, – говорит архимандрит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Иринарх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, – непостижимо человеческим разумом,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недоведомо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ангельским умом, объясняемое только во глубине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неисследимой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бездны любви Божией к человеческому роду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».</a:t>
            </a:r>
            <a:b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Поэтому-то дать полное, исчерпывающее определение ЭТОМУ – невозможно.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28394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22. Святые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отцы и подвижники христианские, всю свою жизнь посвятившие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ЭТОМУ,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достигши самых высоких ступеней в нравственном совершенствовании, не могли с точностью указать, что нужно понимать под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ЭТИМ. </a:t>
            </a:r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9746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23.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Одни из них придают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ЭТОМУ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преимущественно интеллектуальные свойства: называют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«беседою ума», его восхождением к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Богу.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Другие определяют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со стороны волевых функций: называют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деланием»…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9746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24.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называют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…«путем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 Богу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»,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«служением выше других»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т. д.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9746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25.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Третьи говорят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об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ЭТОМ как о сердечной деятельности. «ЭТИМ, – пишет святитель Феофан, – преимущественно оживляется сердце в чувствах своих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Называют «страх Божий» началом всякой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добродетели,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 частности – и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А святитель Василий Великий и святитель Григорий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Нисский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определяют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как «прошение у Бога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». 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9746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26.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Такое различие в определении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ЭТОГО,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 суждению Исаака Сирина, объясняется тем, что для предметов будущего века, каковым и является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ЭТО,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мы не имеем подлинного и истинного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названия. </a:t>
            </a:r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Вникая в психологию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ЭТОГО,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можно установить только отдельные ее существенные признаки, по которым и составить хотя частичное ее определение.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41466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ОТВЕТ: </a:t>
            </a:r>
            <a:b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МОЛИТВА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92" y="3140968"/>
            <a:ext cx="4206788" cy="31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19256" cy="1498178"/>
          </a:xfrm>
        </p:spPr>
        <p:txBody>
          <a:bodyPr>
            <a:noAutofit/>
          </a:bodyPr>
          <a:lstStyle/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48880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5</a:t>
            </a:r>
            <a:r>
              <a:rPr lang="ru-RU" sz="44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ый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Тур –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ЮБИЛЕЙНЫЙ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(5 вопросов)</a:t>
            </a:r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67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27.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1987 г. в журнале «Коммунист» вышла статья известного физика, академика Б.В.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Раушенбаха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Вам </a:t>
            </a:r>
            <a:r>
              <a:rPr lang="ru-RU" sz="3000" b="1" u="sng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сейчас зачитают ее отрывок</a:t>
            </a:r>
            <a:r>
              <a:rPr lang="ru-RU" sz="30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  <a:endParaRPr lang="ru-RU" sz="3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5961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56256"/>
            <a:ext cx="8229600" cy="23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733907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СМЕКАЛКА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83671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1. </a:t>
            </a: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  <a:endParaRPr lang="lt-LT" sz="3000" i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635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16632"/>
            <a:ext cx="871296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27.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Чтобы заново осмыслить, что и как происходило …, полезно вспомнить слова Фридриха Энгельса, сказанные, правда, по поводу более поздней эпохи — Возрождения: “Это было время, которое французы правильно назвали Ренессансом, протестантская же Европа односторонне и ограниченно — Реформацией”.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Из высказывания Энгельса видно, что судить о событиях такого масштаба, принимая во внимание один … компонент, — значит, судить “односторонне и ограниченно”.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Всячески подчеркивают, например, его насильственный характер. Но ничего подобного не было на Руси, где события развивались иначе и в противоположном, если можно так выразиться, направлении. &lt;....&gt;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 результате реформ Русь окончательно встала вровень со всем цивилизованным миром. Она не уступала другим странам ни в смысле общественно-экономической формации, ни в смысле культуры, ремесла, военного дела.</a:t>
            </a: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 каком событии пишет ученый в Советском Союзе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(!)?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23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27.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pPr algn="ctr"/>
            <a:endParaRPr lang="ru-RU" sz="3000" b="1" u="sng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КРЕЩЕНИЕ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РУСИ</a:t>
            </a:r>
          </a:p>
          <a:p>
            <a:pPr algn="ctr"/>
            <a:endParaRPr lang="ru-RU" sz="3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7303009" cy="378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28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Подумайте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 происхождении князя Владимира. Его родителей. Как бы вы могли объяснить прозвище «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робичич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», которое могло долгое время преследовать юного князя? Что оно могло означать?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9634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28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Родителями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князя Владимира были Святослав, сын Ольги и </a:t>
            </a:r>
            <a:r>
              <a:rPr lang="ru-RU" sz="2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ключница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МАЛУША.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Т.е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фактически подчинённый человек.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Ключница - та, что ведает княжеским «добром».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Владимир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лишь на половину был княжеского рода. Поэтому это прозвище, однокоренное с рабыней, его и преследовало. 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Владимир — сын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рабы!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4368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29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Послушайте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стихотворение Михаила Юрьевича Лермонтова </a:t>
            </a:r>
          </a:p>
          <a:p>
            <a:pPr algn="ctr"/>
            <a:endParaRPr lang="ru-RU" sz="25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25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Приветствую </a:t>
            </a:r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тебя, воинственных славян</a:t>
            </a: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Святая колыбель! Пришлец из чуждых стран,</a:t>
            </a: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 восторгом я взирал на сумрачные стены,</a:t>
            </a: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Через которые столетий перемены</a:t>
            </a: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Безвредно протекли; где вольности одной</a:t>
            </a: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Служил тот колокол на башне вечевой,</a:t>
            </a: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Который отзвонил ее уничтоженье</a:t>
            </a: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 сколько гордых душ увлек в свое паденье</a:t>
            </a:r>
            <a:r>
              <a:rPr lang="ru-RU" sz="25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!</a:t>
            </a:r>
            <a:endParaRPr lang="ru-RU" sz="25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— Скажи Великий </a:t>
            </a:r>
            <a:r>
              <a:rPr lang="ru-RU" sz="25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град</a:t>
            </a:r>
            <a:r>
              <a:rPr lang="ru-RU" sz="2500" baseline="300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</a:t>
            </a:r>
            <a:r>
              <a:rPr lang="ru-RU" sz="25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ужель их больше нет?</a:t>
            </a:r>
          </a:p>
          <a:p>
            <a:pPr algn="ctr"/>
            <a:r>
              <a:rPr lang="ru-RU" sz="25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Ужели Волхов твой не Волхов прежних лет</a:t>
            </a:r>
            <a:r>
              <a:rPr lang="ru-RU" sz="25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25282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732" y="1346860"/>
            <a:ext cx="806489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29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Назовите место, где начал свое правление князь Владимир и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задумайтесь о географическом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местоположение и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значении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этого города в сравнении с городами, которые достались другим сыновьям князя Святослава, сына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равноап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Ольги – Ярополку и Олегу.</a:t>
            </a:r>
          </a:p>
          <a:p>
            <a:pPr algn="ctr"/>
            <a:endParaRPr lang="ru-RU" sz="25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97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732" y="1052736"/>
            <a:ext cx="80648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29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pPr algn="ctr"/>
            <a:r>
              <a:rPr lang="ru-RU" sz="3000" b="1" u="sng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Новгород Великий</a:t>
            </a:r>
            <a:r>
              <a:rPr lang="ru-RU" sz="30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 принципе очень далеко от Киева. Северный город, суровый климат – это минус. Владимиру достался худший город.</a:t>
            </a: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Хорошие пахотные земли, путь из варяг в греки. Отличное место с торговой точки зрения, основан Рюриком – это плюс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! </a:t>
            </a:r>
            <a:endParaRPr lang="ru-RU" sz="25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08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30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Послушайте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отрывок из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«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Повести временных лет». </a:t>
            </a:r>
          </a:p>
          <a:p>
            <a:pPr algn="ctr"/>
            <a:endParaRPr lang="ru-RU" sz="25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«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Слышали мы, что приходили &lt;…&gt;, уча тебя &lt;…&gt;... И спросил Владимир: «Что у вас за закон?» Они же ответили: «Обрезаться, не есть свинины и </a:t>
            </a:r>
            <a:r>
              <a:rPr lang="ru-RU" sz="25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заячины</a:t>
            </a:r>
            <a:r>
              <a:rPr lang="ru-RU" sz="25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, &lt;…&gt;». Он же спросил: «А где земля ваша?» &lt;…&gt; «Точно ли она там?» И ответили: «Разгневался Бог на отцов наших и рассеял нас по различным странам за грехи наши, а землю нашу отдал христианам</a:t>
            </a:r>
            <a:r>
              <a:rPr lang="ru-RU" sz="25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».</a:t>
            </a:r>
            <a:endParaRPr lang="ru-RU" sz="25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82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609343"/>
            <a:ext cx="80648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30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ВОПРОС:</a:t>
            </a:r>
          </a:p>
          <a:p>
            <a:pPr algn="ctr"/>
            <a:endParaRPr lang="ru-RU" sz="25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Кто были это послы?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Задумайтесь зачем они пришли в Киев и какие послы приходили кроме них.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32922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609343"/>
            <a:ext cx="806489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30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ОТВЕТ:</a:t>
            </a:r>
          </a:p>
          <a:p>
            <a:pPr algn="ctr"/>
            <a:endParaRPr lang="ru-RU" sz="25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 иудеи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44" y="4389288"/>
            <a:ext cx="4397020" cy="19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2. Библейская история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Назовите имена двух людей, которые не рождались, но умерли. 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816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31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Князя Владимира крестился в городе Херсонес и в крещении получил другое имя, которое в переводе с греческого языка понималась как - «царский», этим подчеркивалось его союзническое и даже </a:t>
            </a:r>
            <a:r>
              <a:rPr lang="ru-RU" sz="30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патрональное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отношения с понуждавшим его к крещению императором. </a:t>
            </a: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Назовите </a:t>
            </a:r>
            <a:r>
              <a:rPr lang="ru-RU" sz="3000" b="1" u="sng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имя князя в крещении.</a:t>
            </a:r>
            <a:endParaRPr lang="ru-RU" sz="3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25282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31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ОТВЕТ</a:t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Василий</a:t>
            </a:r>
            <a:endParaRPr lang="ru-RU" sz="3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0335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19256" cy="1498178"/>
          </a:xfrm>
        </p:spPr>
        <p:txBody>
          <a:bodyPr>
            <a:noAutofit/>
          </a:bodyPr>
          <a:lstStyle/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48880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6</a:t>
            </a:r>
            <a:r>
              <a:rPr lang="ru-RU" sz="4400" b="1" baseline="30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</a:t>
            </a:r>
            <a:r>
              <a:rPr lang="ru-RU" sz="44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й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Тур –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КАПИТАНОВ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(5 вопросов)</a:t>
            </a:r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9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32. В </a:t>
            </a:r>
            <a:r>
              <a:rPr lang="ru-RU" sz="30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славоре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для этого слова </a:t>
            </a:r>
            <a:r>
              <a:rPr lang="ru-RU" sz="30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составленно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следующие определение: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…–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руководитель церковного хора</a:t>
            </a: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Что это за слово?</a:t>
            </a:r>
            <a:endParaRPr lang="ru-RU" sz="3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72" y="4166195"/>
            <a:ext cx="2857500" cy="21431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50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32.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Регент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047712"/>
            <a:ext cx="2276095" cy="34414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294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33. Как называется предмет изображённый на рисунках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48" y="2852936"/>
            <a:ext cx="3200400" cy="234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00126"/>
            <a:ext cx="38100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33.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етрапод или Канун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32999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34. ХХХХХ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3050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35. ХХХХ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3050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4624"/>
            <a:ext cx="864096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36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</a:t>
            </a:r>
            <a:r>
              <a:rPr lang="ru-RU" sz="2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Преподобный Исаак </a:t>
            </a:r>
            <a:r>
              <a:rPr lang="ru-RU" sz="22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Сириянин</a:t>
            </a:r>
            <a:r>
              <a:rPr lang="ru-RU" sz="2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говорит: «Всякое дело, если делаешь его без ЭТОГО и исследования, знай, что оно суетно, хотя и благоприлично, потому что Бог вменяет правду по ЭТОМУ, а не по </a:t>
            </a:r>
            <a:r>
              <a:rPr lang="ru-RU" sz="22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действованию</a:t>
            </a:r>
            <a:r>
              <a:rPr lang="ru-RU" sz="2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НЕЭТОМУ».</a:t>
            </a:r>
          </a:p>
          <a:p>
            <a:pPr algn="ctr"/>
            <a:endParaRPr lang="ru-RU" sz="22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Апостол </a:t>
            </a:r>
            <a:r>
              <a:rPr lang="ru-RU" sz="2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Петр, и святые отцы, включая Антония Великого, считали совершенно необходимым наличие в христианине ЭТОГО.</a:t>
            </a:r>
          </a:p>
          <a:p>
            <a:pPr algn="ctr"/>
            <a:endParaRPr lang="ru-RU" sz="22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«</a:t>
            </a:r>
            <a:r>
              <a:rPr lang="ru-RU" sz="2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 есть признак выхода человеческой души из дурного ее младенчества... Оно есть венец любви, есть небесная мудрость в жизни, духовный разум любви, который не отнимает ее силу, но дает ей соль» (</a:t>
            </a:r>
            <a:r>
              <a:rPr lang="ru-RU" sz="2200" b="1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архим</a:t>
            </a:r>
            <a:r>
              <a:rPr lang="ru-RU" sz="2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 Иоанн)</a:t>
            </a:r>
          </a:p>
          <a:p>
            <a:pPr algn="ctr"/>
            <a:endParaRPr lang="ru-RU" sz="22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ЭТО </a:t>
            </a:r>
            <a:r>
              <a:rPr lang="ru-RU" sz="2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нужно и при совершении всякого благого дела, и при всяком добром начинании.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Что ЭТО?</a:t>
            </a:r>
            <a:endParaRPr lang="lt-LT" sz="2500" dirty="0"/>
          </a:p>
        </p:txBody>
      </p:sp>
    </p:spTree>
    <p:extLst>
      <p:ext uri="{BB962C8B-B14F-4D97-AF65-F5344CB8AC3E}">
        <p14:creationId xmlns:p14="http://schemas.microsoft.com/office/powerpoint/2010/main" val="13050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026" y="1109678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2. </a:t>
            </a: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АДАМ И ЕВА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4996942" cy="42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36. </a:t>
            </a:r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  <a:b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Рассудительность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endParaRPr lang="lt-LT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40968"/>
            <a:ext cx="4392488" cy="34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3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19256" cy="1498178"/>
          </a:xfrm>
        </p:spPr>
        <p:txBody>
          <a:bodyPr>
            <a:noAutofit/>
          </a:bodyPr>
          <a:lstStyle/>
          <a:p>
            <a:r>
              <a:rPr lang="ru-RU" sz="25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48880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7</a:t>
            </a:r>
            <a:r>
              <a:rPr lang="ru-RU" sz="44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ой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Тур –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АУКЦИОН</a:t>
            </a: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(1 вопросов)</a:t>
            </a:r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lt-LT" sz="4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2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484784"/>
            <a:ext cx="41096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37. Укажите дату основания православного храма в честь иконы Божьей Матери «Всех скорбящих Радость» в г. Друскининкай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28737"/>
            <a:ext cx="4118369" cy="47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5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484784"/>
            <a:ext cx="41096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37. ОТВЕТ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Православная церковь в Друскининкае была построена в 1865 году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28737"/>
            <a:ext cx="4118369" cy="47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4350804" y="2858160"/>
            <a:ext cx="3677580" cy="2227024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Cloud 2"/>
          <p:cNvSpPr/>
          <p:nvPr/>
        </p:nvSpPr>
        <p:spPr>
          <a:xfrm>
            <a:off x="822412" y="1124744"/>
            <a:ext cx="3677580" cy="2227024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484784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Спасибо за внимание!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3351768"/>
            <a:ext cx="4968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Ждем итоги!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6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3. Библейская история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</a:p>
          <a:p>
            <a:pPr algn="ctr"/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Когда праведный Ной ходил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вверх </a:t>
            </a:r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головой? 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108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-459432"/>
            <a:ext cx="8219256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Епархиальная комиссия по работе с молодежью</a:t>
            </a:r>
            <a:endParaRPr lang="lt-LT" sz="25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648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           3. </a:t>
            </a:r>
            <a:r>
              <a:rPr lang="ru-RU" sz="30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ОТВЕТ</a:t>
            </a: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 smtClean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ru-RU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ВСЕГДА</a:t>
            </a:r>
            <a:endParaRPr lang="lt-LT" sz="30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0988"/>
            <a:ext cx="4176464" cy="3132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94151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2293</Words>
  <Application>Microsoft Office PowerPoint</Application>
  <PresentationFormat>On-screen Show (4:3)</PresentationFormat>
  <Paragraphs>330</Paragraphs>
  <Slides>74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Светлое Христово Воскресение.</vt:lpstr>
      <vt:lpstr>Интеллектуальное шоу</vt:lpstr>
      <vt:lpstr>Епархиальная комиссия по работе с молодежью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Епархиальная комиссия по работе с молодежью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Епархиальная комиссия по работе с молодежью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Епархиальная комиссия по работе с молодежью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Епархиальная комиссия по работе с молодежью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Епархиальная комиссия по работе с молодежью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Епархиальная комиссия по работе с молодежью</vt:lpstr>
      <vt:lpstr>PowerPoint Presentation</vt:lpstr>
      <vt:lpstr>PowerPoint Presentation</vt:lpstr>
      <vt:lpstr>PowerPoint Presentation</vt:lpstr>
    </vt:vector>
  </TitlesOfParts>
  <Company>Genco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Светлое Христово Воскресение.</dc:title>
  <dc:creator>Konstantin</dc:creator>
  <cp:lastModifiedBy>Konstantin</cp:lastModifiedBy>
  <cp:revision>62</cp:revision>
  <dcterms:created xsi:type="dcterms:W3CDTF">2015-04-15T19:30:11Z</dcterms:created>
  <dcterms:modified xsi:type="dcterms:W3CDTF">2015-04-17T18:38:04Z</dcterms:modified>
</cp:coreProperties>
</file>